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15"/>
  </p:notesMasterIdLst>
  <p:sldIdLst>
    <p:sldId id="256" r:id="rId2"/>
    <p:sldId id="261" r:id="rId3"/>
    <p:sldId id="258" r:id="rId4"/>
    <p:sldId id="257" r:id="rId5"/>
    <p:sldId id="260" r:id="rId6"/>
    <p:sldId id="270" r:id="rId7"/>
    <p:sldId id="271" r:id="rId8"/>
    <p:sldId id="269" r:id="rId9"/>
    <p:sldId id="264" r:id="rId10"/>
    <p:sldId id="262" r:id="rId11"/>
    <p:sldId id="265" r:id="rId12"/>
    <p:sldId id="266" r:id="rId13"/>
    <p:sldId id="25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C5E649-8B23-43AD-B1C8-F8390B0F6191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746D3E-D651-4728-B7C3-A681CAB00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DDC7E8-788A-44DA-91D8-F3FDEE36CD1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0792C-DBE2-4793-A6F2-48B8D7D81604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6DF4B-8C36-42CD-A42A-D935638D4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FFFFF-C455-4BDE-9DD6-92D366028C98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7900-A704-49F1-A4BE-5AC693093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F97B-9F31-42E4-A787-DF9522554883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80F11-E019-4592-8D1E-8469516A3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19545-85E9-43CF-9172-CF3DC07D23D1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65EDC-982F-40CC-B9A4-FD5C2914A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61BEC-BEBD-49E9-9F29-794FC7927681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DBEC5-CCA9-4E11-8737-EDC7291C3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F2DE6-EFD9-4492-B5DF-F6CC09A8C405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8AA32-2136-4AAC-931B-E1EAA8F6C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016CA-2FFC-47ED-B704-88D20C1DCE70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611A-4998-476F-B417-9B32E102F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67817-24BD-4651-9F97-BDFD88C514FF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B37D-6657-4201-B0F6-670103042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88BC9-FC5D-4831-93EF-940FE45390C2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D7176-D5EF-4847-86F7-0DF851308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00BD-0F7B-4EF7-B417-6CFD9E4ABD29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CF3A0-0A40-4952-B47C-E89927738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9B9A-D545-4DDF-961F-FF76CDDCA44F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25A31-5F54-437E-9ADD-1A840120F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E22665-6917-4696-A53A-D8AC67705F58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5DE998-F44C-4A9F-860C-146713985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iresperanto.ru/por_inf" TargetMode="External"/><Relationship Id="rId7" Type="http://schemas.openxmlformats.org/officeDocument/2006/relationships/hyperlink" Target="http://www.byxou.ru/books/index.php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tra.ru/biography/get/wrid/" TargetMode="External"/><Relationship Id="rId5" Type="http://schemas.openxmlformats.org/officeDocument/2006/relationships/hyperlink" Target="http://www.kostyor.ru/biography/?n=83" TargetMode="External"/><Relationship Id="rId4" Type="http://schemas.openxmlformats.org/officeDocument/2006/relationships/hyperlink" Target="http://ru.wiktionary.org/wik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012-%202013\&#1051;&#1080;&#1090;&#1077;&#1088;&#1072;&#1090;&#1091;&#1088;&#1072;\1%20&#1095;&#1077;&#1090;&#1074;&#1077;&#1088;&#1090;&#1100;\&#1091;&#1088;&#1086;&#1082;%2017\&#1055;&#1088;&#1077;&#1079;&#1077;&#1085;&#1090;&#1072;&#1094;&#1080;&#1103;%20&#1082;%20&#1091;&#1088;&#1086;&#1082;&#1091;%20&#1083;&#1080;&#1090;&#1077;&#1088;&#1072;&#1090;&#1091;&#1088;&#1099;\books%20-%20&#1050;&#1088;&#1099;&#1083;&#1086;&#1074;,%20&#1048;&#1074;&#1072;&#1085;%20-%20&#1051;&#1080;&#1089;&#1080;&#1094;&#1072;%20&#1080;%20&#1074;&#1080;&#1085;&#1086;&#1075;&#1088;&#1072;&#1076;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7"/>
          <p:cNvSpPr>
            <a:spLocks noGrp="1"/>
          </p:cNvSpPr>
          <p:nvPr>
            <p:ph type="ctrTitle"/>
          </p:nvPr>
        </p:nvSpPr>
        <p:spPr>
          <a:xfrm>
            <a:off x="357188" y="2643188"/>
            <a:ext cx="8786812" cy="1428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Эзоп «Лисица и виноград»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И.А.Крылов «Лиса и виноград»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4357688"/>
            <a:ext cx="7772400" cy="10715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5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 smtClean="0"/>
              <a:t>Литературное чтение. 3 класс.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 smtClean="0"/>
              <a:t>УМК «Начальная школа </a:t>
            </a:r>
            <a:r>
              <a:rPr lang="en-US" sz="1900" dirty="0" smtClean="0"/>
              <a:t>XXI </a:t>
            </a:r>
            <a:r>
              <a:rPr lang="ru-RU" sz="1900" dirty="0" smtClean="0"/>
              <a:t>век».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 smtClean="0"/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4643438" y="5643563"/>
            <a:ext cx="4143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Lucida Sans Unicode" pitchFamily="34" charset="0"/>
              </a:rPr>
              <a:t>Гизатулина Начия Аминовна, учитель начальных классов</a:t>
            </a:r>
          </a:p>
          <a:p>
            <a:pPr algn="r"/>
            <a:r>
              <a:rPr lang="ru-RU">
                <a:latin typeface="Lucida Sans Unicode" pitchFamily="34" charset="0"/>
              </a:rPr>
              <a:t>МБОУ СОШ № 3 г. Салехард</a:t>
            </a:r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2"/>
          <a:srcRect l="8961" r="3225"/>
          <a:stretch>
            <a:fillRect/>
          </a:stretch>
        </p:blipFill>
        <p:spPr bwMode="auto">
          <a:xfrm>
            <a:off x="642910" y="357166"/>
            <a:ext cx="35004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Тест.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162550"/>
          </a:xfrm>
        </p:spPr>
        <p:txBody>
          <a:bodyPr rtlCol="0"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Басня – это: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краткий рассказ;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поучительный рассказ;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краткий иносказательный рассказ поучительного характера.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Герои басни: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люди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животные, птицы, растения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люди, животные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7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7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571500" y="0"/>
            <a:ext cx="885825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Басни писались с целью:</a:t>
            </a:r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buClr>
                <a:srgbClr val="78D6EA"/>
              </a:buClr>
              <a:buFont typeface="Wingdings" pitchFamily="2" charset="2"/>
              <a:buChar char="v"/>
            </a:pPr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высмеять пороки людей </a:t>
            </a:r>
          </a:p>
          <a:p>
            <a:pPr>
              <a:buClr>
                <a:srgbClr val="78D6EA"/>
              </a:buClr>
              <a:buFont typeface="Wingdings" pitchFamily="2" charset="2"/>
              <a:buChar char="v"/>
            </a:pPr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научить правильному поведению </a:t>
            </a:r>
          </a:p>
          <a:p>
            <a:pPr>
              <a:buClr>
                <a:srgbClr val="78D6EA"/>
              </a:buClr>
              <a:buFont typeface="Wingdings" pitchFamily="2" charset="2"/>
              <a:buChar char="v"/>
            </a:pPr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показать пример для подражания </a:t>
            </a:r>
          </a:p>
          <a:p>
            <a:pPr>
              <a:buClr>
                <a:srgbClr val="78D6EA"/>
              </a:buClr>
              <a:buFont typeface="Wingdings" pitchFamily="2" charset="2"/>
              <a:buChar char="v"/>
            </a:pPr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рассмешить </a:t>
            </a:r>
          </a:p>
          <a:p>
            <a:pPr lvl="1" eaLnBrk="0" hangingPunct="0">
              <a:buFont typeface="Wingdings" pitchFamily="2" charset="2"/>
              <a:buChar char="Ø"/>
            </a:pP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cs typeface="Calibri" pitchFamily="34" charset="0"/>
              </a:rPr>
              <a:t>Форма речи басни имеет: 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78D6EA"/>
              </a:buClr>
              <a:buFont typeface="Wingdings" pitchFamily="2" charset="2"/>
              <a:buChar char="v"/>
            </a:pPr>
            <a:r>
              <a:rPr lang="ru-RU" sz="3200">
                <a:latin typeface="Times New Roman" pitchFamily="18" charset="0"/>
                <a:cs typeface="Calibri" pitchFamily="34" charset="0"/>
              </a:rPr>
              <a:t>прямое значение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78D6EA"/>
              </a:buClr>
              <a:buFont typeface="Wingdings" pitchFamily="2" charset="2"/>
              <a:buChar char="v"/>
            </a:pPr>
            <a:r>
              <a:rPr lang="ru-RU" sz="3200">
                <a:latin typeface="Times New Roman" pitchFamily="18" charset="0"/>
                <a:cs typeface="Calibri" pitchFamily="34" charset="0"/>
              </a:rPr>
              <a:t>иносказетельное значение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cs typeface="Calibri" pitchFamily="34" charset="0"/>
              </a:rPr>
              <a:t>В басне: 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78D6EA"/>
              </a:buClr>
              <a:buFont typeface="Wingdings" pitchFamily="2" charset="2"/>
              <a:buChar char="v"/>
            </a:pPr>
            <a:r>
              <a:rPr lang="ru-RU" sz="3200">
                <a:latin typeface="Times New Roman" pitchFamily="18" charset="0"/>
                <a:cs typeface="Calibri" pitchFamily="34" charset="0"/>
              </a:rPr>
              <a:t>есть вывод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78D6EA"/>
              </a:buClr>
              <a:buFont typeface="Wingdings" pitchFamily="2" charset="2"/>
              <a:buChar char="v"/>
            </a:pPr>
            <a:r>
              <a:rPr lang="ru-RU" sz="3200">
                <a:latin typeface="Times New Roman" pitchFamily="18" charset="0"/>
                <a:cs typeface="Calibri" pitchFamily="34" charset="0"/>
              </a:rPr>
              <a:t>вывода нет, каждый придумывает его сам.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78D6EA"/>
              </a:buClr>
              <a:buFont typeface="Wingdings" pitchFamily="2" charset="2"/>
              <a:buChar char="v"/>
            </a:pPr>
            <a:r>
              <a:rPr lang="ru-RU" sz="3200">
                <a:latin typeface="Times New Roman" pitchFamily="18" charset="0"/>
                <a:cs typeface="Calibri" pitchFamily="34" charset="0"/>
              </a:rPr>
              <a:t>вывод не нужен.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Проверь себя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429250"/>
          </a:xfrm>
        </p:spPr>
        <p:txBody>
          <a:bodyPr/>
          <a:lstStyle/>
          <a:p>
            <a:pPr marL="623888" indent="-514350" eaLnBrk="1" hangingPunct="1">
              <a:buFont typeface="Lucida Sans Unicode" pitchFamily="34" charset="0"/>
              <a:buAutoNum type="arabicPeriod"/>
            </a:pPr>
            <a:endParaRPr lang="ru-RU" smtClean="0"/>
          </a:p>
          <a:p>
            <a:pPr marL="623888" indent="-514350" eaLnBrk="1" hangingPunct="1">
              <a:buFont typeface="Lucida Sans Unicode" pitchFamily="34" charset="0"/>
              <a:buAutoNum type="arabicPeriod"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Краткий иносказательный рассказ поучительного характера.</a:t>
            </a:r>
          </a:p>
          <a:p>
            <a:pPr marL="623888" indent="-514350" eaLnBrk="1" hangingPunct="1">
              <a:buFont typeface="Lucida Sans Unicode" pitchFamily="34" charset="0"/>
              <a:buAutoNum type="arabicPeriod"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Животные, птицы, растения.</a:t>
            </a:r>
          </a:p>
          <a:p>
            <a:pPr marL="623888" indent="-514350" eaLnBrk="1" hangingPunct="1">
              <a:buFont typeface="Lucida Sans Unicode" pitchFamily="34" charset="0"/>
              <a:buAutoNum type="arabicPeriod"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Высмеять пороки людей.</a:t>
            </a:r>
          </a:p>
          <a:p>
            <a:pPr marL="623888" indent="-514350" eaLnBrk="1" hangingPunct="1">
              <a:buFont typeface="Lucida Sans Unicode" pitchFamily="34" charset="0"/>
              <a:buAutoNum type="arabicPeriod"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Иносказательное значение.</a:t>
            </a:r>
          </a:p>
          <a:p>
            <a:pPr marL="623888" indent="-514350" eaLnBrk="1" hangingPunct="1">
              <a:buFont typeface="Lucida Sans Unicode" pitchFamily="34" charset="0"/>
              <a:buAutoNum type="arabicPeriod"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Есть вывод.</a:t>
            </a:r>
          </a:p>
          <a:p>
            <a:pPr marL="623888" indent="-514350" eaLnBrk="1" hangingPunct="1">
              <a:buFont typeface="Lucida Sans Unicode" pitchFamily="34" charset="0"/>
              <a:buAutoNum type="arabicPeriod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7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</a:p>
        </p:txBody>
      </p:sp>
      <p:sp>
        <p:nvSpPr>
          <p:cNvPr id="14339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Л.А. Ефросинина. Литературное чтение. 3 класс. Методическое пособие. М. «Вентана-Граф», 2009. 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Л.А. Ефросинина. Литературное чтение. Учебник для учащихся 3 класса в 2 частях. Часть 1. М. «Вентана-Граф», 2009. 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Л.А. Ефросинина. Литературное чтение: Рабочая тетрадь для учащихся 3 класса, часть 1 М. «Вентана-Граф», 2011.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  <a:hlinkClick r:id="rId2"/>
              </a:rPr>
              <a:t>Картинки: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  <a:hlinkClick r:id="rId2"/>
              </a:rPr>
              <a:t>http://images.yandex.ru/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  <a:hlinkClick r:id="rId3"/>
              </a:rPr>
              <a:t>http://miresperanto.ru/por_inf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/>
            <a:r>
              <a:rPr lang="ru-RU" sz="1800" smtClean="0">
                <a:hlinkClick r:id="rId4"/>
              </a:rPr>
              <a:t>Толкование слов: </a:t>
            </a:r>
            <a:r>
              <a:rPr lang="en-US" sz="1800" smtClean="0">
                <a:hlinkClick r:id="rId4"/>
              </a:rPr>
              <a:t>http://ru.wiktionary.org/wiki</a:t>
            </a:r>
            <a:endParaRPr lang="ru-RU" sz="1800" smtClean="0"/>
          </a:p>
          <a:p>
            <a:pPr eaLnBrk="1" hangingPunct="1"/>
            <a:r>
              <a:rPr lang="ru-RU" sz="1800" smtClean="0">
                <a:hlinkClick r:id="rId5"/>
              </a:rPr>
              <a:t>Биография поэта</a:t>
            </a:r>
            <a:r>
              <a:rPr lang="en-US" sz="1800" smtClean="0"/>
              <a:t> </a:t>
            </a:r>
            <a:r>
              <a:rPr lang="en-US" sz="1800" smtClean="0">
                <a:hlinkClick r:id="rId6"/>
              </a:rPr>
              <a:t>http://www.litra.ru/biography/get/wrid/</a:t>
            </a:r>
            <a:r>
              <a:rPr lang="ru-RU" sz="1800" smtClean="0"/>
              <a:t> </a:t>
            </a:r>
          </a:p>
          <a:p>
            <a:pPr eaLnBrk="1" hangingPunct="1"/>
            <a:r>
              <a:rPr lang="ru-RU" sz="1800" smtClean="0"/>
              <a:t>Крылов, Иван — Лисица и виноград вmp3 -</a:t>
            </a:r>
            <a:r>
              <a:rPr lang="en-US" sz="1800" smtClean="0">
                <a:hlinkClick r:id="rId7"/>
              </a:rPr>
              <a:t>http://www.byxou.ru/books/index.php</a:t>
            </a:r>
            <a:r>
              <a:rPr lang="ru-RU" sz="1800" smtClean="0"/>
              <a:t> </a:t>
            </a:r>
          </a:p>
          <a:p>
            <a:pPr eaLnBrk="1" hangingPunct="1"/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357313"/>
            <a:ext cx="4214813" cy="428625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Не любит семечки из шишек,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А ловит бедных серых мышек.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Среди зверей она – краса!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Плутовка рыжая…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928688"/>
            <a:ext cx="3643313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14938" y="1643063"/>
            <a:ext cx="3643312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Жадность</a:t>
            </a:r>
          </a:p>
          <a:p>
            <a:pPr algn="just">
              <a:buFont typeface="Wingdings" pitchFamily="2" charset="2"/>
              <a:buChar char="v"/>
            </a:pPr>
            <a:endParaRPr lang="ru-RU" sz="32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v"/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Лесть, хитрость</a:t>
            </a:r>
          </a:p>
          <a:p>
            <a:pPr algn="just" eaLnBrk="0" hangingPunct="0">
              <a:buFont typeface="Wingdings" pitchFamily="2" charset="2"/>
              <a:buChar char="v"/>
            </a:pPr>
            <a:endParaRPr lang="ru-RU" sz="32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v"/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Глупость</a:t>
            </a:r>
          </a:p>
          <a:p>
            <a:pPr algn="just" eaLnBrk="0" hangingPunct="0">
              <a:buFont typeface="Wingdings" pitchFamily="2" charset="2"/>
              <a:buChar char="v"/>
            </a:pPr>
            <a:endParaRPr lang="ru-RU" sz="32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v"/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Трусливость</a:t>
            </a:r>
            <a:endParaRPr lang="ru-RU" sz="2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7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700" decel="100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571500"/>
            <a:ext cx="8643938" cy="1000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Эзоп - полулегендарная фигура древнегреческой литературы, баснописец, живший в VI веке до н. э..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57938" y="2143125"/>
            <a:ext cx="1809750" cy="3603625"/>
          </a:xfrm>
        </p:spPr>
      </p:pic>
      <p:sp>
        <p:nvSpPr>
          <p:cNvPr id="4100" name="Текст 4"/>
          <p:cNvSpPr>
            <a:spLocks noGrp="1"/>
          </p:cNvSpPr>
          <p:nvPr>
            <p:ph type="body" idx="4294967295"/>
          </p:nvPr>
        </p:nvSpPr>
        <p:spPr>
          <a:xfrm>
            <a:off x="5857875" y="6286500"/>
            <a:ext cx="3286125" cy="571500"/>
          </a:xfrm>
        </p:spPr>
        <p:txBody>
          <a:bodyPr/>
          <a:lstStyle/>
          <a:p>
            <a:pPr marL="365125" indent="-255588" eaLnBrk="1" hangingPunct="1">
              <a:buFont typeface="Wingdings 3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Картина Диего Веласкеса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571750"/>
            <a:ext cx="2947987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429250"/>
            <a:ext cx="40005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Андреевич Крылов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(1769-1844</a:t>
            </a:r>
            <a:r>
              <a:rPr lang="ru-RU" sz="4000" dirty="0" smtClean="0"/>
              <a:t>)</a:t>
            </a:r>
            <a:br>
              <a:rPr lang="ru-RU" sz="4000" dirty="0" smtClean="0"/>
            </a:br>
            <a:endParaRPr lang="ru-RU" sz="1300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714875" y="1428750"/>
            <a:ext cx="41433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РУССКИЙ ПОЭТ</a:t>
            </a:r>
          </a:p>
          <a:p>
            <a:pPr>
              <a:buFont typeface="Wingdings" pitchFamily="2" charset="2"/>
              <a:buChar char="v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БАСНОПИСЕЦ</a:t>
            </a:r>
          </a:p>
          <a:p>
            <a:pPr>
              <a:buFont typeface="Wingdings" pitchFamily="2" charset="2"/>
              <a:buChar char="v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ПЕРЕВОДЧИК</a:t>
            </a:r>
          </a:p>
          <a:p>
            <a:pPr>
              <a:buFont typeface="Wingdings" pitchFamily="2" charset="2"/>
              <a:buChar char="v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ПИСАТЕЛЬ -САТИРИК</a:t>
            </a:r>
          </a:p>
          <a:p>
            <a:pPr>
              <a:buFont typeface="Wingdings" pitchFamily="2" charset="2"/>
              <a:buChar char="v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АКАДЕМИК Императорской  Академии наук</a:t>
            </a:r>
          </a:p>
          <a:p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Автор  более 200 басен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71625"/>
            <a:ext cx="3071812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2714625" y="214313"/>
            <a:ext cx="374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 Дедушка Крылов  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 noGrp="1"/>
          </p:cNvSpPr>
          <p:nvPr>
            <p:ph type="title"/>
          </p:nvPr>
        </p:nvSpPr>
        <p:spPr>
          <a:xfrm>
            <a:off x="428625" y="571500"/>
            <a:ext cx="8501063" cy="64293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Памятник Ивану Андреевичу Крылову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857875" y="2143125"/>
            <a:ext cx="2547938" cy="3344863"/>
          </a:xfr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500063" y="2414588"/>
            <a:ext cx="4143375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7B9899"/>
              </a:solidFill>
            </a:endParaRPr>
          </a:p>
        </p:txBody>
      </p:sp>
      <p:pic>
        <p:nvPicPr>
          <p:cNvPr id="7" name="books - Крылов, Иван - Лисица и виноград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3709988"/>
            <a:ext cx="304800" cy="304800"/>
          </a:xfrm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/>
          <a:srcRect l="1743" t="1147" r="1512" b="2486"/>
          <a:stretch>
            <a:fillRect/>
          </a:stretch>
        </p:blipFill>
        <p:spPr bwMode="auto">
          <a:xfrm>
            <a:off x="500063" y="428625"/>
            <a:ext cx="821531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/>
          <a:srcRect l="3906" t="3088" r="3125" b="1167"/>
          <a:stretch>
            <a:fillRect/>
          </a:stretch>
        </p:blipFill>
        <p:spPr bwMode="auto">
          <a:xfrm>
            <a:off x="500063" y="285750"/>
            <a:ext cx="8215312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2344" t="1752" r="6250" b="4092"/>
          <a:stretch>
            <a:fillRect/>
          </a:stretch>
        </p:blipFill>
        <p:spPr bwMode="auto">
          <a:xfrm>
            <a:off x="357188" y="285750"/>
            <a:ext cx="835818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500" y="1071563"/>
            <a:ext cx="8572500" cy="4929187"/>
          </a:xfrm>
        </p:spPr>
        <p:txBody>
          <a:bodyPr rtlCol="0">
            <a:normAutofit lnSpcReduction="10000"/>
          </a:bodyPr>
          <a:lstStyle/>
          <a:p>
            <a:pPr marL="365125" indent="-255588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Рделись – краснели.</a:t>
            </a:r>
          </a:p>
          <a:p>
            <a:pPr marL="365125" indent="-25558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Яхонты – драгоценные камни.</a:t>
            </a:r>
          </a:p>
          <a:p>
            <a:pPr marL="365125" indent="-25558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Неймёт – не берёт.</a:t>
            </a:r>
          </a:p>
          <a:p>
            <a:pPr marL="365125" indent="-25558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Отколь - откуда.</a:t>
            </a:r>
          </a:p>
          <a:p>
            <a:pPr marL="365125" indent="-25558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Око – глаз.</a:t>
            </a:r>
          </a:p>
          <a:p>
            <a:pPr marL="365125" indent="-25558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Оскомина - ощущение вяжущей, терпкой кислоты во рту.</a:t>
            </a:r>
          </a:p>
          <a:p>
            <a:pPr marL="365125" indent="-255588" eaLnBrk="1" fontAlgn="auto" hangingPunct="1"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341</Words>
  <Application>Microsoft Office PowerPoint</Application>
  <PresentationFormat>Экран (4:3)</PresentationFormat>
  <Paragraphs>83</Paragraphs>
  <Slides>13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Lucida Sans Unicode</vt:lpstr>
      <vt:lpstr>Wingdings 3</vt:lpstr>
      <vt:lpstr>Wingdings</vt:lpstr>
      <vt:lpstr>Тема Office</vt:lpstr>
      <vt:lpstr>  Эзоп «Лисица и виноград» И.А.Крылов «Лиса и виноград»</vt:lpstr>
      <vt:lpstr>Слайд 2</vt:lpstr>
      <vt:lpstr>Эзоп - полулегендарная фигура древнегреческой литературы, баснописец, живший в VI веке до н. э..</vt:lpstr>
      <vt:lpstr>Иван Андреевич Крылов (1769-1844) </vt:lpstr>
      <vt:lpstr>Памятник Ивану Андреевичу Крылову</vt:lpstr>
      <vt:lpstr>Слайд 6</vt:lpstr>
      <vt:lpstr>Слайд 7</vt:lpstr>
      <vt:lpstr>Слайд 8</vt:lpstr>
      <vt:lpstr>Словарная работа</vt:lpstr>
      <vt:lpstr>Тест.</vt:lpstr>
      <vt:lpstr>Слайд 11</vt:lpstr>
      <vt:lpstr>Проверь себя </vt:lpstr>
      <vt:lpstr>Источники: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Наталья</cp:lastModifiedBy>
  <cp:revision>76</cp:revision>
  <dcterms:created xsi:type="dcterms:W3CDTF">2011-07-04T14:13:24Z</dcterms:created>
  <dcterms:modified xsi:type="dcterms:W3CDTF">2013-04-01T16:55:50Z</dcterms:modified>
</cp:coreProperties>
</file>